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325" r:id="rId4"/>
    <p:sldId id="257" r:id="rId5"/>
    <p:sldId id="284" r:id="rId6"/>
    <p:sldId id="282" r:id="rId7"/>
    <p:sldId id="268" r:id="rId8"/>
    <p:sldId id="274" r:id="rId9"/>
    <p:sldId id="292" r:id="rId10"/>
    <p:sldId id="272" r:id="rId11"/>
    <p:sldId id="271" r:id="rId12"/>
    <p:sldId id="273" r:id="rId13"/>
    <p:sldId id="289" r:id="rId14"/>
    <p:sldId id="287" r:id="rId15"/>
    <p:sldId id="275" r:id="rId16"/>
    <p:sldId id="276" r:id="rId17"/>
    <p:sldId id="288" r:id="rId18"/>
    <p:sldId id="277" r:id="rId19"/>
    <p:sldId id="279" r:id="rId20"/>
    <p:sldId id="281" r:id="rId21"/>
    <p:sldId id="280" r:id="rId22"/>
    <p:sldId id="285" r:id="rId23"/>
    <p:sldId id="286" r:id="rId24"/>
    <p:sldId id="326" r:id="rId25"/>
    <p:sldId id="294" r:id="rId26"/>
    <p:sldId id="295" r:id="rId27"/>
    <p:sldId id="296" r:id="rId28"/>
    <p:sldId id="306" r:id="rId29"/>
    <p:sldId id="302" r:id="rId30"/>
    <p:sldId id="297" r:id="rId31"/>
    <p:sldId id="305" r:id="rId32"/>
    <p:sldId id="299" r:id="rId33"/>
    <p:sldId id="304" r:id="rId34"/>
    <p:sldId id="319" r:id="rId35"/>
    <p:sldId id="298" r:id="rId36"/>
    <p:sldId id="303" r:id="rId37"/>
    <p:sldId id="327" r:id="rId38"/>
    <p:sldId id="307" r:id="rId39"/>
    <p:sldId id="329" r:id="rId40"/>
    <p:sldId id="300" r:id="rId41"/>
    <p:sldId id="301" r:id="rId42"/>
    <p:sldId id="309" r:id="rId43"/>
    <p:sldId id="308" r:id="rId44"/>
    <p:sldId id="316" r:id="rId45"/>
    <p:sldId id="310" r:id="rId46"/>
    <p:sldId id="311" r:id="rId47"/>
    <p:sldId id="312" r:id="rId48"/>
    <p:sldId id="313" r:id="rId49"/>
    <p:sldId id="314" r:id="rId50"/>
    <p:sldId id="315" r:id="rId51"/>
    <p:sldId id="324" r:id="rId52"/>
    <p:sldId id="320" r:id="rId53"/>
    <p:sldId id="323" r:id="rId54"/>
    <p:sldId id="321" r:id="rId55"/>
    <p:sldId id="317" r:id="rId56"/>
    <p:sldId id="322" r:id="rId57"/>
    <p:sldId id="328" r:id="rId58"/>
    <p:sldId id="330" r:id="rId59"/>
    <p:sldId id="290" r:id="rId60"/>
    <p:sldId id="293" r:id="rId6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511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7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4B913-8132-4A33-AAEE-82F422EE1A52}" type="datetimeFigureOut">
              <a:rPr lang="ru-RU" smtClean="0"/>
              <a:pPr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677A-B1FA-4550-888D-6F4954B8E7B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ducation.github.com/discount_requests/n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proffix4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snsof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tsnsof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tsnsof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snsoft?q=jav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tsnsoft/TSN_ANDROID_DEMO_HELL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orgs/tsnsoft/people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orgs/tsnsoft/teams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orgs/tsnsoft/teams/java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hyperlink" Target="https://docs.google.com/document/u/0/" TargetMode="Externa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ocs.google.com/document/u/0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ducation.github.com/benefits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alipovs" TargetMode="External"/><Relationship Id="rId2" Type="http://schemas.openxmlformats.org/officeDocument/2006/relationships/hyperlink" Target="https://play.google.com/store/apps/dev?id=8809589419404948975&amp;hl=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nsof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ducation.github.com/toolbo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835696" y="476672"/>
            <a:ext cx="705678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 smtClean="0"/>
              <a:t>Павлодарский государственный университет им. С. </a:t>
            </a:r>
            <a:r>
              <a:rPr lang="ru-RU" sz="1900" dirty="0" err="1" smtClean="0"/>
              <a:t>Торайгырова</a:t>
            </a:r>
            <a:endParaRPr lang="ru-RU" sz="19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40152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619672" y="2564904"/>
            <a:ext cx="6264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«Опыт использования </a:t>
            </a:r>
            <a:r>
              <a:rPr lang="ru-RU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ru-RU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</a:t>
            </a:r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Classroom</a:t>
            </a:r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ДОТ </a:t>
            </a:r>
            <a:b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специальностей </a:t>
            </a:r>
            <a:r>
              <a:rPr lang="ru-RU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endParaRPr lang="ru-RU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75856" y="1052736"/>
            <a:ext cx="3276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Талипов Сергей Николаевич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11960" y="6093296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2020 год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Student Developer Pack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55776" y="1052736"/>
            <a:ext cx="414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https://education.github.com/pack#offers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988840"/>
            <a:ext cx="366523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Student Developer Pack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55776" y="1052736"/>
            <a:ext cx="414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https://education.github.com/pack#offers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060848"/>
            <a:ext cx="30861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2204864"/>
            <a:ext cx="31432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07704" y="1052736"/>
            <a:ext cx="5266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https://education.github.com/discount_requests/new</a:t>
            </a:r>
            <a:endParaRPr lang="ru-RU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419990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772816"/>
            <a:ext cx="4019646" cy="367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509120"/>
            <a:ext cx="2113722" cy="162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31840" y="1052736"/>
            <a:ext cx="278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https://github.com/proffix4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1556792"/>
            <a:ext cx="7879765" cy="500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31840" y="1052736"/>
            <a:ext cx="278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https://github.com/tsnsoft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348880"/>
            <a:ext cx="2160240" cy="1700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4437112"/>
            <a:ext cx="547199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87824" y="1628800"/>
            <a:ext cx="3101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courses by </a:t>
            </a:r>
            <a:r>
              <a:rPr 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Talipov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S.N</a:t>
            </a:r>
            <a:r>
              <a:rPr lang="en-US" dirty="0" err="1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87824" y="1052736"/>
            <a:ext cx="278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https://github.com/tsnsoft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00808"/>
            <a:ext cx="8539455" cy="468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1907704" y="3140968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3491880" y="3068960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716016" y="3140968"/>
            <a:ext cx="64807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87824" y="1052736"/>
            <a:ext cx="278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https://github.com/tsnsoft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56792"/>
            <a:ext cx="4330369" cy="496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132856"/>
            <a:ext cx="28479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2915816" y="2420888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052736"/>
            <a:ext cx="342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https://github.com/tsnsoft?q=java</a:t>
            </a:r>
            <a:endParaRPr lang="ru-RU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429425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556792"/>
            <a:ext cx="339469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Прямая со стрелкой 12"/>
          <p:cNvCxnSpPr/>
          <p:nvPr/>
        </p:nvCxnSpPr>
        <p:spPr>
          <a:xfrm flipH="1" flipV="1">
            <a:off x="7092280" y="2708920"/>
            <a:ext cx="1008112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1043608" y="1916832"/>
            <a:ext cx="64807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63688" y="1052736"/>
            <a:ext cx="561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https://github.com/tsnsoft/TSN_ANDROID_DEMO_HELLO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3"/>
            <a:ext cx="557730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7587" y="1556792"/>
            <a:ext cx="305489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Прямая со стрелкой 8"/>
          <p:cNvCxnSpPr/>
          <p:nvPr/>
        </p:nvCxnSpPr>
        <p:spPr>
          <a:xfrm>
            <a:off x="4139952" y="2348880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555776" y="2276872"/>
            <a:ext cx="43204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91680" y="1052736"/>
            <a:ext cx="602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Клонирование проектов с </a:t>
            </a:r>
            <a:r>
              <a:rPr lang="en-US" dirty="0" err="1" smtClean="0">
                <a:solidFill>
                  <a:srgbClr val="0070C0"/>
                </a:solidFill>
              </a:rPr>
              <a:t>GitHub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в среду разработки на ПК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3384376" cy="346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772816"/>
            <a:ext cx="2304256" cy="238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6192" y="4321252"/>
            <a:ext cx="5029955" cy="213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Прямая со стрелкой 9"/>
          <p:cNvCxnSpPr/>
          <p:nvPr/>
        </p:nvCxnSpPr>
        <p:spPr>
          <a:xfrm>
            <a:off x="4572000" y="299695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564904"/>
            <a:ext cx="5904656" cy="1224136"/>
          </a:xfrm>
        </p:spPr>
        <p:txBody>
          <a:bodyPr>
            <a:normAutofit fontScale="90000"/>
          </a:bodyPr>
          <a:lstStyle/>
          <a:p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ПРОБЛЕМА № 1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699792" y="1052736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https://github.com/orgs/tsnsoft/people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628800"/>
            <a:ext cx="6480720" cy="473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71800" y="1052736"/>
            <a:ext cx="3852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https://github.com/orgs/tsnsoft/teams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84784"/>
            <a:ext cx="5243934" cy="515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483768" y="1052736"/>
            <a:ext cx="4315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https://github.com/orgs/tsnsoft/teams/java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7659687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4427984" y="2420888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6948264" y="2420888"/>
            <a:ext cx="36004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en-US" dirty="0"/>
              <a:t>Training courses by </a:t>
            </a:r>
            <a:r>
              <a:rPr lang="en-US" dirty="0" err="1"/>
              <a:t>Talipov</a:t>
            </a:r>
            <a:r>
              <a:rPr lang="en-US" dirty="0"/>
              <a:t> </a:t>
            </a:r>
            <a:r>
              <a:rPr lang="en-US" dirty="0" err="1"/>
              <a:t>S.N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052736"/>
            <a:ext cx="8402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Наши студенты </a:t>
            </a:r>
            <a:r>
              <a:rPr lang="ru-RU" dirty="0" smtClean="0"/>
              <a:t>активно используют </a:t>
            </a:r>
            <a:r>
              <a:rPr lang="en-US" dirty="0" err="1" smtClean="0"/>
              <a:t>GitHub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 многие </a:t>
            </a:r>
            <a:r>
              <a:rPr lang="ru-RU" dirty="0" smtClean="0"/>
              <a:t>уже имеют </a:t>
            </a:r>
            <a:r>
              <a:rPr lang="ru-RU" dirty="0" smtClean="0"/>
              <a:t>уровень «Профессионал»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82581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564904"/>
            <a:ext cx="5904656" cy="1224136"/>
          </a:xfrm>
        </p:spPr>
        <p:txBody>
          <a:bodyPr>
            <a:normAutofit fontScale="90000"/>
          </a:bodyPr>
          <a:lstStyle/>
          <a:p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ПРОБЛЕМА № 2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4680520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dirty="0" smtClean="0"/>
              <a:t>Где хранить учебные материалы и задания, чтобы их было легко добавлять преподавателю и легко смотреть и изучать студентам  (с доступом 24</a:t>
            </a:r>
            <a:r>
              <a:rPr lang="en-US" sz="2400" dirty="0" smtClean="0"/>
              <a:t>/</a:t>
            </a:r>
            <a:r>
              <a:rPr lang="ru-RU" sz="2400" dirty="0" smtClean="0"/>
              <a:t>7)</a:t>
            </a:r>
            <a:r>
              <a:rPr lang="en-US" sz="2400" dirty="0" smtClean="0"/>
              <a:t> ?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Как организовать оценивание каждой практической работы каждого студента (с доступом 24</a:t>
            </a:r>
            <a:r>
              <a:rPr lang="en-US" sz="2400" dirty="0" smtClean="0"/>
              <a:t>/</a:t>
            </a:r>
            <a:r>
              <a:rPr lang="ru-RU" sz="2400" dirty="0" smtClean="0"/>
              <a:t>7)</a:t>
            </a:r>
            <a:r>
              <a:rPr lang="en-US" sz="2400" dirty="0" smtClean="0"/>
              <a:t> </a:t>
            </a:r>
            <a:r>
              <a:rPr lang="ru-RU" sz="2400" dirty="0" smtClean="0"/>
              <a:t>с возможностью:</a:t>
            </a:r>
            <a:br>
              <a:rPr lang="ru-RU" sz="2400" dirty="0" smtClean="0"/>
            </a:br>
            <a:r>
              <a:rPr lang="ru-RU" sz="2400" dirty="0" smtClean="0"/>
              <a:t>- выставления и изменения </a:t>
            </a:r>
            <a:r>
              <a:rPr lang="ru-RU" sz="2400" dirty="0" smtClean="0"/>
              <a:t>оценки;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- внесения студентом исправлений и повторной </a:t>
            </a:r>
            <a:r>
              <a:rPr lang="ru-RU" sz="2400" dirty="0" smtClean="0"/>
              <a:t>отправки работы;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- комментирования работы с обратной </a:t>
            </a:r>
            <a:r>
              <a:rPr lang="ru-RU" sz="2400" dirty="0" smtClean="0"/>
              <a:t>связью.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Как автоматически определять рейтинговые оценки по всем предметам и студентам ?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288557" cy="268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5" y="4221088"/>
            <a:ext cx="7071127" cy="2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547664" y="260648"/>
            <a:ext cx="5904656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РЕШЕНИЕ: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20880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87824" y="1052736"/>
            <a:ext cx="3086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https://classroom.google.com/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305" y="1916832"/>
            <a:ext cx="8595767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91880" y="1052736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 курса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3276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556792"/>
            <a:ext cx="499673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717032"/>
            <a:ext cx="519321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Прямая со стрелкой 8"/>
          <p:cNvCxnSpPr/>
          <p:nvPr/>
        </p:nvCxnSpPr>
        <p:spPr>
          <a:xfrm>
            <a:off x="5580112" y="4365104"/>
            <a:ext cx="2160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7596336" y="2060848"/>
            <a:ext cx="43204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79912" y="1052736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Лента  курса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4778797" cy="511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468052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 smtClean="0"/>
              <a:t>Где хранить учебные примеры, чтобы их было легко улучшать, добавлять, смотреть, искать и загружать для изучения (с доступом 24</a:t>
            </a:r>
            <a:r>
              <a:rPr lang="en-US" sz="2800" dirty="0" smtClean="0"/>
              <a:t>/</a:t>
            </a:r>
            <a:r>
              <a:rPr lang="ru-RU" sz="2800" dirty="0" smtClean="0"/>
              <a:t>7)</a:t>
            </a:r>
            <a:r>
              <a:rPr lang="en-US" sz="2800" dirty="0" smtClean="0"/>
              <a:t> ?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Как разграничить доступ к примерам, чтобы соблюсти свои авторские права</a:t>
            </a:r>
            <a:r>
              <a:rPr lang="en-US" sz="2800" dirty="0" smtClean="0"/>
              <a:t> </a:t>
            </a:r>
            <a:r>
              <a:rPr lang="ru-RU" sz="2800" dirty="0" smtClean="0"/>
              <a:t>и права других разработчиков </a:t>
            </a:r>
            <a:r>
              <a:rPr lang="en-US" sz="2800" dirty="0" smtClean="0"/>
              <a:t>?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Где и как получить доступ к облачному хранилищу для запуска и отладки облачных приложений ?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9" y="1511713"/>
            <a:ext cx="6624736" cy="496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07904" y="1052736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Задания по курсу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3888" y="105273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Задание по курсу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36912"/>
            <a:ext cx="6284119" cy="3856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1556792"/>
            <a:ext cx="15621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18859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293096"/>
            <a:ext cx="2746352" cy="132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772816"/>
            <a:ext cx="5731793" cy="159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4077072"/>
            <a:ext cx="5695162" cy="199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87824" y="1052736"/>
            <a:ext cx="338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Другие виды заданий по курсам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15816" y="1052736"/>
            <a:ext cx="347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Преподаватели и учащиеся курса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2592288" cy="488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844824"/>
            <a:ext cx="235062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4293096"/>
            <a:ext cx="4700960" cy="143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83768" y="1052736"/>
            <a:ext cx="4553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заданий с данными кто что уже сдал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844824"/>
            <a:ext cx="5756805" cy="345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2133315" cy="414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6660232" y="2564904"/>
            <a:ext cx="2160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6660232" y="4077072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415435" cy="482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347864" y="1052736"/>
            <a:ext cx="2718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по заданию курса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03648" y="1052736"/>
            <a:ext cx="6471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Оценки по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курсу со средней успеваемостью каждого учащегося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667625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>
            <a:off x="2843808" y="3212976"/>
            <a:ext cx="21602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732240" y="3717032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564904"/>
            <a:ext cx="5904656" cy="1224136"/>
          </a:xfrm>
        </p:spPr>
        <p:txBody>
          <a:bodyPr>
            <a:normAutofit fontScale="90000"/>
          </a:bodyPr>
          <a:lstStyle/>
          <a:p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ПРОБЛЕМА № 3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468052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Как сделать «Задание с тестом» из </a:t>
            </a:r>
            <a:r>
              <a:rPr lang="ru-RU" sz="2800" dirty="0" smtClean="0"/>
              <a:t>файла формата </a:t>
            </a:r>
            <a:r>
              <a:rPr lang="en-US" sz="2800" dirty="0" smtClean="0"/>
              <a:t>MS Word</a:t>
            </a:r>
            <a:r>
              <a:rPr lang="ru-RU" sz="2800" dirty="0" smtClean="0"/>
              <a:t> с наименьшими усилиями </a:t>
            </a:r>
            <a:r>
              <a:rPr lang="en-US" sz="2800" dirty="0" smtClean="0"/>
              <a:t>?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844824"/>
            <a:ext cx="6120680" cy="2952328"/>
          </a:xfrm>
        </p:spPr>
        <p:txBody>
          <a:bodyPr>
            <a:normAutofit fontScale="90000"/>
          </a:bodyPr>
          <a:lstStyle/>
          <a:p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РЕШЕНИЕ:</a:t>
            </a:r>
            <a:b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5400" spc="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РАСШИРЕНИЕ ДЛЯ ФОРМ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936104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780928"/>
            <a:ext cx="30003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547664" y="260648"/>
            <a:ext cx="5904656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РЕШЕНИЕ: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420888"/>
            <a:ext cx="601852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83768" y="1052736"/>
            <a:ext cx="463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Подготовка к созданию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Задания с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тестом (</a:t>
            </a:r>
            <a:r>
              <a:rPr lang="ru-RU" dirty="0" smtClean="0"/>
              <a:t>☼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62880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Имеем исходный тест в формате </a:t>
            </a:r>
            <a:r>
              <a:rPr lang="en-US" dirty="0" smtClean="0">
                <a:solidFill>
                  <a:srgbClr val="002060"/>
                </a:solidFill>
              </a:rPr>
              <a:t>MS Word </a:t>
            </a:r>
            <a:r>
              <a:rPr lang="ru-RU" dirty="0" smtClean="0">
                <a:solidFill>
                  <a:srgbClr val="002060"/>
                </a:solidFill>
              </a:rPr>
              <a:t>с первым правильным </a:t>
            </a:r>
            <a:r>
              <a:rPr lang="ru-RU" dirty="0" smtClean="0">
                <a:solidFill>
                  <a:srgbClr val="002060"/>
                </a:solidFill>
              </a:rPr>
              <a:t>ответом,</a:t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>с использованием </a:t>
            </a:r>
            <a:r>
              <a:rPr lang="ru-RU" dirty="0" smtClean="0">
                <a:solidFill>
                  <a:srgbClr val="002060"/>
                </a:solidFill>
              </a:rPr>
              <a:t>многоуровневого списка</a:t>
            </a:r>
            <a:r>
              <a:rPr lang="ru-RU" dirty="0" smtClean="0">
                <a:solidFill>
                  <a:srgbClr val="002060"/>
                </a:solidFill>
              </a:rPr>
              <a:t>: </a:t>
            </a:r>
            <a:endParaRPr lang="ru-RU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2232248" cy="43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636912"/>
            <a:ext cx="2232248" cy="45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628800"/>
            <a:ext cx="30480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339752" y="1052736"/>
            <a:ext cx="468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 (☼)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Импорт документа в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Документы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520" y="1484784"/>
            <a:ext cx="404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https://docs.google.com/document/u/0/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4139952" y="2348880"/>
            <a:ext cx="50405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3212976"/>
            <a:ext cx="71437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727826" y="4725144"/>
            <a:ext cx="1921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Нумерованный список</a:t>
            </a:r>
            <a:endParaRPr lang="ru-RU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4365104"/>
            <a:ext cx="5184576" cy="227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843808" y="1052736"/>
            <a:ext cx="3689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 (☼)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Исправление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форматирования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484784"/>
            <a:ext cx="5400600" cy="27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04248" y="2636912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Маркированный список</a:t>
            </a:r>
            <a:endParaRPr lang="ru-RU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5157192"/>
            <a:ext cx="1259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НУЖНЫЙ</a:t>
            </a:r>
            <a:br>
              <a:rPr lang="ru-RU" dirty="0" smtClean="0">
                <a:solidFill>
                  <a:srgbClr val="0070C0"/>
                </a:solidFill>
              </a:rPr>
            </a:br>
            <a:r>
              <a:rPr lang="ru-RU" dirty="0" smtClean="0">
                <a:solidFill>
                  <a:srgbClr val="0070C0"/>
                </a:solidFill>
              </a:rPr>
              <a:t>РЕЗУЛЬТАТ: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0527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/>
              <a:t> (☼)</a:t>
            </a:r>
            <a:r>
              <a:rPr lang="ru-RU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Получили </a:t>
            </a:r>
            <a:r>
              <a:rPr lang="ru-RU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готовый </a:t>
            </a:r>
            <a:r>
              <a:rPr lang="en-US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 с правильным форматированием</a:t>
            </a:r>
            <a:endParaRPr lang="ru-RU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55776" y="1556792"/>
            <a:ext cx="404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https://docs.google.com/document/u/0/</a:t>
            </a:r>
            <a:endParaRPr lang="ru-RU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276872"/>
            <a:ext cx="2752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51720" y="1052736"/>
            <a:ext cx="5369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Задания с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тестом в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курсе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Класса 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556792"/>
            <a:ext cx="22288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068960"/>
            <a:ext cx="5184576" cy="335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5292080" y="5301208"/>
            <a:ext cx="2160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16832"/>
            <a:ext cx="4745096" cy="294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564904"/>
            <a:ext cx="287990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085184"/>
            <a:ext cx="2624105" cy="139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771800" y="1052736"/>
            <a:ext cx="3746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Установка дополнения к формам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72816"/>
            <a:ext cx="2808312" cy="379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99792" y="1052736"/>
            <a:ext cx="392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Импорт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теста из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067944" y="5301208"/>
            <a:ext cx="151216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628800"/>
            <a:ext cx="220027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628800"/>
            <a:ext cx="324654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51720" y="1052736"/>
            <a:ext cx="5103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Оставляем </a:t>
            </a:r>
            <a:r>
              <a:rPr lang="ru-RU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автовыбор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всех вопросов и ответов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75656" y="1052736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Проверяем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 импорта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84784"/>
            <a:ext cx="624186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87824" y="1052736"/>
            <a:ext cx="3310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Донастраиваем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 вопросы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08912" cy="462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5148064" y="2780928"/>
            <a:ext cx="14401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123728" y="479715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164288" y="5949280"/>
            <a:ext cx="86409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91880" y="1052736"/>
            <a:ext cx="196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1988840"/>
            <a:ext cx="8280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 smtClean="0">
                <a:solidFill>
                  <a:srgbClr val="002060"/>
                </a:solidFill>
              </a:rPr>
              <a:t>GitHub</a:t>
            </a:r>
            <a:r>
              <a:rPr lang="ru-RU" dirty="0" smtClean="0">
                <a:solidFill>
                  <a:srgbClr val="002060"/>
                </a:solidFill>
              </a:rPr>
              <a:t> — крупнейший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ru-RU" dirty="0" err="1" smtClean="0">
                <a:solidFill>
                  <a:srgbClr val="002060"/>
                </a:solidFill>
              </a:rPr>
              <a:t>веб-сервис</a:t>
            </a:r>
            <a:r>
              <a:rPr lang="ru-RU" dirty="0" smtClean="0">
                <a:solidFill>
                  <a:srgbClr val="002060"/>
                </a:solidFill>
              </a:rPr>
              <a:t> для </a:t>
            </a:r>
            <a:r>
              <a:rPr lang="ru-RU" dirty="0" err="1" smtClean="0">
                <a:solidFill>
                  <a:srgbClr val="002060"/>
                </a:solidFill>
              </a:rPr>
              <a:t>хостинга</a:t>
            </a:r>
            <a:r>
              <a:rPr lang="ru-RU" dirty="0" smtClean="0">
                <a:solidFill>
                  <a:srgbClr val="002060"/>
                </a:solidFill>
              </a:rPr>
              <a:t> IT-проектов и их совместной разработки.</a:t>
            </a:r>
          </a:p>
          <a:p>
            <a:pPr algn="ctr"/>
            <a:endParaRPr lang="ru-RU" dirty="0" smtClean="0">
              <a:solidFill>
                <a:srgbClr val="002060"/>
              </a:solidFill>
            </a:endParaRPr>
          </a:p>
          <a:p>
            <a:pPr algn="ctr"/>
            <a:r>
              <a:rPr lang="ru-RU" dirty="0" err="1" smtClean="0">
                <a:solidFill>
                  <a:srgbClr val="002060"/>
                </a:solidFill>
              </a:rPr>
              <a:t>Веб-сервис</a:t>
            </a:r>
            <a:r>
              <a:rPr lang="ru-RU" dirty="0" smtClean="0">
                <a:solidFill>
                  <a:srgbClr val="002060"/>
                </a:solidFill>
              </a:rPr>
              <a:t> основан на системе контроля версий </a:t>
            </a:r>
            <a:r>
              <a:rPr lang="ru-RU" dirty="0" err="1" smtClean="0">
                <a:solidFill>
                  <a:srgbClr val="002060"/>
                </a:solidFill>
              </a:rPr>
              <a:t>Git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ru-RU" dirty="0" smtClean="0">
                <a:solidFill>
                  <a:srgbClr val="002060"/>
                </a:solidFill>
              </a:rPr>
              <a:t>бесплатен для проектов с открытым исходным кодом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ru-RU" dirty="0" smtClean="0">
                <a:solidFill>
                  <a:srgbClr val="002060"/>
                </a:solidFill>
              </a:rPr>
              <a:t>учителей и небольших частных проектов.</a:t>
            </a:r>
          </a:p>
          <a:p>
            <a:pPr algn="ctr"/>
            <a:endParaRPr lang="ru-RU" dirty="0">
              <a:solidFill>
                <a:srgbClr val="002060"/>
              </a:solidFill>
            </a:endParaRPr>
          </a:p>
          <a:p>
            <a:pPr algn="ctr"/>
            <a:r>
              <a:rPr lang="ru-RU" dirty="0" smtClean="0">
                <a:solidFill>
                  <a:srgbClr val="002060"/>
                </a:solidFill>
              </a:rPr>
              <a:t>Для крупных корпоративных проектов предлагаются различные платные тарифные планы.</a:t>
            </a:r>
          </a:p>
          <a:p>
            <a:pPr algn="ctr"/>
            <a:endParaRPr lang="ru-RU" dirty="0" smtClean="0">
              <a:solidFill>
                <a:srgbClr val="002060"/>
              </a:solidFill>
            </a:endParaRPr>
          </a:p>
          <a:p>
            <a:pPr algn="ctr"/>
            <a:r>
              <a:rPr lang="ru-RU" dirty="0" smtClean="0">
                <a:solidFill>
                  <a:srgbClr val="002060"/>
                </a:solidFill>
              </a:rPr>
              <a:t>4 июня 2018 года </a:t>
            </a:r>
            <a:r>
              <a:rPr lang="ru-RU" dirty="0" err="1" smtClean="0">
                <a:solidFill>
                  <a:srgbClr val="002060"/>
                </a:solidFill>
              </a:rPr>
              <a:t>Microsoft</a:t>
            </a:r>
            <a:r>
              <a:rPr lang="ru-RU" dirty="0" smtClean="0">
                <a:solidFill>
                  <a:srgbClr val="002060"/>
                </a:solidFill>
              </a:rPr>
              <a:t> купила </a:t>
            </a:r>
            <a:r>
              <a:rPr lang="ru-RU" dirty="0" err="1" smtClean="0">
                <a:solidFill>
                  <a:srgbClr val="002060"/>
                </a:solidFill>
              </a:rPr>
              <a:t>GitHub</a:t>
            </a:r>
            <a:r>
              <a:rPr lang="ru-RU" dirty="0" smtClean="0">
                <a:solidFill>
                  <a:srgbClr val="002060"/>
                </a:solidFill>
              </a:rPr>
              <a:t> за 7,5 </a:t>
            </a:r>
            <a:r>
              <a:rPr lang="ru-RU" dirty="0" err="1" smtClean="0">
                <a:solidFill>
                  <a:srgbClr val="002060"/>
                </a:solidFill>
              </a:rPr>
              <a:t>млрд</a:t>
            </a:r>
            <a:r>
              <a:rPr lang="ru-RU" dirty="0" smtClean="0">
                <a:solidFill>
                  <a:srgbClr val="002060"/>
                </a:solidFill>
              </a:rPr>
              <a:t> долларов.</a:t>
            </a:r>
            <a:endParaRPr lang="ru-RU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1052736"/>
            <a:ext cx="441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Донастраиваем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настройки формы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теста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3290720" cy="280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4653135"/>
            <a:ext cx="3386506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564904"/>
            <a:ext cx="3989969" cy="416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700808"/>
            <a:ext cx="2457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39752" y="1052736"/>
            <a:ext cx="479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Добавляем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вопрос с ФИО, раздел, картинку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2991178" cy="499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844824"/>
            <a:ext cx="5619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24128" y="198884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Добавить вопрос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3573016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Добавить раздел</a:t>
            </a:r>
            <a:endParaRPr lang="ru-RU" dirty="0" smtClean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5220072" y="21328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5220072" y="378904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085184"/>
            <a:ext cx="4762872" cy="155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7164288" y="4725144"/>
            <a:ext cx="14401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8172400" y="5661248"/>
            <a:ext cx="2160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971600" y="4653136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15816" y="1052736"/>
            <a:ext cx="339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dirty="0" smtClean="0"/>
              <a:t>§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ГОТОВЫЙ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ТЕСТА ФОРМЫ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556792"/>
            <a:ext cx="433500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24" y="5877272"/>
            <a:ext cx="611560" cy="55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556792"/>
            <a:ext cx="3139809" cy="48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Прямая со стрелкой 10"/>
          <p:cNvCxnSpPr>
            <a:endCxn id="1028" idx="0"/>
          </p:cNvCxnSpPr>
          <p:nvPr/>
        </p:nvCxnSpPr>
        <p:spPr>
          <a:xfrm flipH="1">
            <a:off x="8694204" y="5229200"/>
            <a:ext cx="126268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1052736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Просмотр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результатов теста в таблице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163680"/>
            <a:ext cx="3960440" cy="141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89040"/>
            <a:ext cx="808672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вал 6"/>
          <p:cNvSpPr/>
          <p:nvPr/>
        </p:nvSpPr>
        <p:spPr>
          <a:xfrm>
            <a:off x="5436096" y="5445224"/>
            <a:ext cx="1080120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628800"/>
            <a:ext cx="7350077" cy="43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23728" y="1052736"/>
            <a:ext cx="503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Добавляем в таблице теста </a:t>
            </a:r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столбец с расчетом %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813" y="2365375"/>
            <a:ext cx="8080375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1052736"/>
            <a:ext cx="387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Выставляем оценки за тест в задании</a:t>
            </a:r>
            <a:endParaRPr lang="ru-RU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773238"/>
            <a:ext cx="8207375" cy="330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992888" cy="936104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ru-RU" dirty="0" smtClean="0"/>
              <a:t>Класс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131840" y="1052736"/>
            <a:ext cx="277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ВОПРОС С ТЕСТОМ ГОТОВ!</a:t>
            </a:r>
            <a:endParaRPr lang="ru-RU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615668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624" y="1556792"/>
            <a:ext cx="7200800" cy="2808312"/>
          </a:xfrm>
        </p:spPr>
        <p:txBody>
          <a:bodyPr>
            <a:normAutofit/>
          </a:bodyPr>
          <a:lstStyle/>
          <a:p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ТЕПЕРЬ</a:t>
            </a:r>
            <a:b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5400" spc="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 НЕТ -ЕСТЬ </a:t>
            </a:r>
            <a:r>
              <a:rPr lang="ru-RU" sz="5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РЕЗУЛЬТАТЫ</a:t>
            </a: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1\72430795_2493102817404261_6261330180262854656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3960440" cy="5280589"/>
          </a:xfrm>
          <a:prstGeom prst="rect">
            <a:avLst/>
          </a:prstGeom>
          <a:noFill/>
        </p:spPr>
      </p:pic>
      <p:pic>
        <p:nvPicPr>
          <p:cNvPr id="4100" name="Picture 4" descr="D:\1\72682002_2493652314015978_6964963638595551232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12" y="260648"/>
            <a:ext cx="4428493" cy="2952328"/>
          </a:xfrm>
          <a:prstGeom prst="rect">
            <a:avLst/>
          </a:prstGeom>
          <a:noFill/>
        </p:spPr>
      </p:pic>
      <p:pic>
        <p:nvPicPr>
          <p:cNvPr id="4101" name="Picture 5" descr="D:\1\IMG-20191213-WA003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3595" y="3429000"/>
            <a:ext cx="4445859" cy="2952328"/>
          </a:xfrm>
          <a:prstGeom prst="rect">
            <a:avLst/>
          </a:prstGeom>
          <a:noFill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9" y="5877272"/>
            <a:ext cx="4079330" cy="50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>
            <a:normAutofit/>
          </a:bodyPr>
          <a:lstStyle/>
          <a:p>
            <a:r>
              <a:rPr lang="ru-RU" dirty="0" smtClean="0"/>
              <a:t>Что еще используем 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933056"/>
            <a:ext cx="190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1844824"/>
            <a:ext cx="111584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772816"/>
            <a:ext cx="13144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3501008"/>
            <a:ext cx="1080120" cy="8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1700808"/>
            <a:ext cx="1208121" cy="114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0232" y="3577288"/>
            <a:ext cx="1800200" cy="95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3888" y="5301208"/>
            <a:ext cx="2088232" cy="68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Education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15816" y="1052736"/>
            <a:ext cx="2964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https://education.github.com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556792"/>
            <a:ext cx="5437609" cy="499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827584" y="3789040"/>
            <a:ext cx="108012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971600" y="5013176"/>
            <a:ext cx="79208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691680" y="764704"/>
            <a:ext cx="6264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RU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11960" y="6093296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2020 год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71600" y="2852936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https://play.google.com/store/apps/dev?id=8809589419404948975&amp;hl=ru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771800" y="1772816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https://www.facebook.com/talipovs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131840" y="2348880"/>
            <a:ext cx="270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https://github.com/tsnsoft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347864" y="4437112"/>
            <a:ext cx="220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talipovsn@gmail.com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Teacher Toolbox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55776" y="1052736"/>
            <a:ext cx="3816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https://education.github.com/toolbox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204864"/>
            <a:ext cx="318135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204864"/>
            <a:ext cx="3124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Swag</a:t>
            </a:r>
            <a:endParaRPr lang="en-US" dirty="0"/>
          </a:p>
        </p:txBody>
      </p:sp>
      <p:pic>
        <p:nvPicPr>
          <p:cNvPr id="1026" name="Picture 2" descr="D:\1\20190305_2052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15566"/>
            <a:ext cx="3240360" cy="2538282"/>
          </a:xfrm>
          <a:prstGeom prst="rect">
            <a:avLst/>
          </a:prstGeom>
          <a:noFill/>
        </p:spPr>
      </p:pic>
      <p:pic>
        <p:nvPicPr>
          <p:cNvPr id="1028" name="Picture 4" descr="D:\1\20190305_2103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149080"/>
            <a:ext cx="4192466" cy="2358262"/>
          </a:xfrm>
          <a:prstGeom prst="rect">
            <a:avLst/>
          </a:prstGeom>
          <a:noFill/>
        </p:spPr>
      </p:pic>
      <p:pic>
        <p:nvPicPr>
          <p:cNvPr id="1030" name="Picture 6" descr="D:\1\20190305_211133_c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5374" y="4149080"/>
            <a:ext cx="3567498" cy="2376264"/>
          </a:xfrm>
          <a:prstGeom prst="rect">
            <a:avLst/>
          </a:prstGeom>
          <a:noFill/>
        </p:spPr>
      </p:pic>
      <p:pic>
        <p:nvPicPr>
          <p:cNvPr id="1031" name="Picture 7" descr="D:\1\20190305_21032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974" y="1340769"/>
            <a:ext cx="4531754" cy="2549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93610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Swag</a:t>
            </a:r>
            <a:endParaRPr lang="en-US" dirty="0"/>
          </a:p>
        </p:txBody>
      </p:sp>
      <p:pic>
        <p:nvPicPr>
          <p:cNvPr id="5123" name="Picture 3" descr="D:\Загрузки\74269992_521342618442664_5345557777395744768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365104"/>
            <a:ext cx="2448272" cy="2095106"/>
          </a:xfrm>
          <a:prstGeom prst="rect">
            <a:avLst/>
          </a:prstGeom>
          <a:noFill/>
        </p:spPr>
      </p:pic>
      <p:pic>
        <p:nvPicPr>
          <p:cNvPr id="5124" name="Picture 4" descr="D:\Загрузки\73211015_521342675109325_4571417405787471872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24744"/>
            <a:ext cx="6409354" cy="3024336"/>
          </a:xfrm>
          <a:prstGeom prst="rect">
            <a:avLst/>
          </a:prstGeom>
          <a:noFill/>
        </p:spPr>
      </p:pic>
      <p:pic>
        <p:nvPicPr>
          <p:cNvPr id="5125" name="Picture 5" descr="D:\Загрузки\73059988_521342658442660_2006265385300525056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40114" y="4365104"/>
            <a:ext cx="3761024" cy="211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566</Words>
  <Application>Microsoft Office PowerPoint</Application>
  <PresentationFormat>Экран (4:3)</PresentationFormat>
  <Paragraphs>128</Paragraphs>
  <Slides>60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1" baseType="lpstr">
      <vt:lpstr>Тема Office</vt:lpstr>
      <vt:lpstr>Слайд 1</vt:lpstr>
      <vt:lpstr>ПРОБЛЕМА № 1  </vt:lpstr>
      <vt:lpstr>Где хранить учебные примеры, чтобы их было легко улучшать, добавлять, смотреть, искать и загружать для изучения (с доступом 24/7) ?  Как разграничить доступ к примерам, чтобы соблюсти свои авторские права и права других разработчиков ?  Где и как получить доступ к облачному хранилищу для запуска и отладки облачных приложений ?  </vt:lpstr>
      <vt:lpstr>GitHub</vt:lpstr>
      <vt:lpstr>GitHub</vt:lpstr>
      <vt:lpstr>GitHub Education</vt:lpstr>
      <vt:lpstr>GitHub Teacher Toolbox</vt:lpstr>
      <vt:lpstr>GitHub Swag</vt:lpstr>
      <vt:lpstr>GitHub Swag</vt:lpstr>
      <vt:lpstr>GitHub Student Developer Pack</vt:lpstr>
      <vt:lpstr>GitHub Student Developer Pack</vt:lpstr>
      <vt:lpstr>GitHub</vt:lpstr>
      <vt:lpstr>GitHub</vt:lpstr>
      <vt:lpstr>GitHub</vt:lpstr>
      <vt:lpstr>Training courses by Talipov S.N.</vt:lpstr>
      <vt:lpstr>Training courses by Talipov S.N.</vt:lpstr>
      <vt:lpstr>Training courses by Talipov S.N.</vt:lpstr>
      <vt:lpstr>Training courses by Talipov S.N.</vt:lpstr>
      <vt:lpstr>Training courses by Talipov S.N.</vt:lpstr>
      <vt:lpstr>Training courses by Talipov S.N.</vt:lpstr>
      <vt:lpstr>Training courses by Talipov S.N.</vt:lpstr>
      <vt:lpstr>Training courses by Talipov S.N.</vt:lpstr>
      <vt:lpstr>Training courses by Talipov S.N.</vt:lpstr>
      <vt:lpstr>ПРОБЛЕМА № 2  </vt:lpstr>
      <vt:lpstr>Где хранить учебные материалы и задания, чтобы их было легко добавлять преподавателю и легко смотреть и изучать студентам  (с доступом 24/7) ?  Как организовать оценивание каждой практической работы каждого студента (с доступом 24/7) с возможностью: - выставления и изменения оценки; - внесения студентом исправлений и повторной отправки работы; - комментирования работы с обратной связью.  Как автоматически определять рейтинговые оценки по всем предметам и студентам ?  </vt:lpstr>
      <vt:lpstr>Слайд 26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ПРОБЛЕМА № 3  </vt:lpstr>
      <vt:lpstr>Как сделать «Задание с тестом» из файла формата MS Word с наименьшими усилиями ?  </vt:lpstr>
      <vt:lpstr>РЕШЕНИЕ: РАСШИРЕНИЕ ДЛЯ ФОРМ  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Google Класс</vt:lpstr>
      <vt:lpstr>ТЕПЕРЬ ПРОБЛЕМ НЕТ -ЕСТЬ РЕЗУЛЬТАТЫ </vt:lpstr>
      <vt:lpstr>Слайд 58</vt:lpstr>
      <vt:lpstr>Что еще используем ?</vt:lpstr>
      <vt:lpstr>Слайд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Сергей Талипов</dc:creator>
  <cp:lastModifiedBy>Сергей Талипов</cp:lastModifiedBy>
  <cp:revision>121</cp:revision>
  <dcterms:created xsi:type="dcterms:W3CDTF">2020-04-04T14:10:59Z</dcterms:created>
  <dcterms:modified xsi:type="dcterms:W3CDTF">2020-04-06T10:33:25Z</dcterms:modified>
</cp:coreProperties>
</file>